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handoutMasterIdLst>
    <p:handoutMasterId r:id="rId59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55" r:id="rId9"/>
    <p:sldId id="346" r:id="rId10"/>
    <p:sldId id="354" r:id="rId11"/>
    <p:sldId id="347" r:id="rId12"/>
    <p:sldId id="328" r:id="rId13"/>
    <p:sldId id="344" r:id="rId14"/>
    <p:sldId id="315" r:id="rId15"/>
    <p:sldId id="319" r:id="rId16"/>
    <p:sldId id="311" r:id="rId17"/>
    <p:sldId id="299" r:id="rId18"/>
    <p:sldId id="304" r:id="rId19"/>
    <p:sldId id="336" r:id="rId20"/>
    <p:sldId id="335" r:id="rId21"/>
    <p:sldId id="340" r:id="rId22"/>
    <p:sldId id="338" r:id="rId23"/>
    <p:sldId id="343" r:id="rId24"/>
    <p:sldId id="349" r:id="rId25"/>
    <p:sldId id="352" r:id="rId26"/>
    <p:sldId id="351" r:id="rId27"/>
    <p:sldId id="350" r:id="rId28"/>
    <p:sldId id="305" r:id="rId29"/>
    <p:sldId id="325" r:id="rId30"/>
    <p:sldId id="339" r:id="rId31"/>
    <p:sldId id="334" r:id="rId32"/>
    <p:sldId id="348" r:id="rId33"/>
    <p:sldId id="327" r:id="rId34"/>
    <p:sldId id="306" r:id="rId35"/>
    <p:sldId id="312" r:id="rId36"/>
    <p:sldId id="329" r:id="rId37"/>
    <p:sldId id="353" r:id="rId38"/>
    <p:sldId id="370" r:id="rId39"/>
    <p:sldId id="360" r:id="rId40"/>
    <p:sldId id="367" r:id="rId41"/>
    <p:sldId id="369" r:id="rId42"/>
    <p:sldId id="366" r:id="rId43"/>
    <p:sldId id="362" r:id="rId44"/>
    <p:sldId id="368" r:id="rId45"/>
    <p:sldId id="364" r:id="rId46"/>
    <p:sldId id="361" r:id="rId47"/>
    <p:sldId id="363" r:id="rId48"/>
    <p:sldId id="358" r:id="rId49"/>
    <p:sldId id="365" r:id="rId50"/>
    <p:sldId id="359" r:id="rId51"/>
    <p:sldId id="357" r:id="rId52"/>
    <p:sldId id="341" r:id="rId53"/>
    <p:sldId id="356" r:id="rId54"/>
    <p:sldId id="300" r:id="rId55"/>
    <p:sldId id="324" r:id="rId56"/>
    <p:sldId id="337" r:id="rId57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736" y="-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ssh-keygen</a:t>
            </a:r>
            <a:r>
              <a:rPr lang="en-US" dirty="0">
                <a:latin typeface="Calibri" charset="0"/>
              </a:rPr>
              <a:t> generates pairs in the </a:t>
            </a:r>
            <a:r>
              <a:rPr lang="en-US" b="1" dirty="0">
                <a:latin typeface="Calibri" charset="0"/>
              </a:rPr>
              <a:t>.</a:t>
            </a:r>
            <a:r>
              <a:rPr lang="en-US" b="1" dirty="0" err="1">
                <a:latin typeface="Calibri" charset="0"/>
              </a:rPr>
              <a:t>ssh</a:t>
            </a:r>
            <a:r>
              <a:rPr lang="en-US" b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Most introductory</a:t>
            </a:r>
            <a:r>
              <a:rPr lang="en-US" baseline="0" dirty="0" smtClean="0">
                <a:latin typeface="Calibri" charset="0"/>
              </a:rPr>
              <a:t> tutorials focus on around the 10 basic commands.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advanced tutorials like this covers 20 commands</a:t>
            </a:r>
            <a:r>
              <a:rPr lang="en-US" baseline="0" dirty="0" smtClean="0"/>
              <a:t> that professional programmers need.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 is what my two years have created</a:t>
            </a:r>
            <a:r>
              <a:rPr lang="en-US" baseline="0" dirty="0" smtClean="0">
                <a:latin typeface="Calibri" charset="0"/>
              </a:rPr>
              <a:t> for your. What </a:t>
            </a:r>
            <a:r>
              <a:rPr lang="en-US" baseline="0" dirty="0" err="1" smtClean="0">
                <a:latin typeface="Calibri" charset="0"/>
              </a:rPr>
              <a:t>diffentiates</a:t>
            </a:r>
            <a:endParaRPr lang="en-US" dirty="0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As</a:t>
            </a:r>
            <a:r>
              <a:rPr lang="en-US" baseline="0" dirty="0" smtClean="0">
                <a:latin typeface="Calibri" charset="0"/>
              </a:rPr>
              <a:t> with Linux commands, git commands have optional arguments </a:t>
            </a:r>
            <a:endParaRPr lang="en-US" dirty="0" smtClean="0">
              <a:latin typeface="Calibri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r>
              <a:rPr lang="en-US" dirty="0" smtClean="0">
                <a:latin typeface="Calibri" charset="0"/>
              </a:rPr>
              <a:t>When checkout</a:t>
            </a:r>
            <a:r>
              <a:rPr lang="en-US" baseline="0" dirty="0" smtClean="0">
                <a:latin typeface="Calibri" charset="0"/>
              </a:rPr>
              <a:t> is done, work is brought along.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34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36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55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set is covered in this</a:t>
            </a:r>
            <a:r>
              <a:rPr lang="en-US" baseline="0" dirty="0" smtClean="0"/>
              <a:t> one-day.</a:t>
            </a:r>
          </a:p>
          <a:p>
            <a:r>
              <a:rPr lang="en-US" baseline="0" dirty="0" smtClean="0"/>
              <a:t>The bottom set is covered in my 3-day class.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terprise.github.com/hom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url.gi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tlassian.com/git/tutorials/git-hook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Mastery means you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7" y="262239"/>
            <a:ext cx="7961710" cy="402645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Know </a:t>
            </a:r>
            <a:r>
              <a:rPr lang="en-US" b="1" dirty="0" smtClean="0"/>
              <a:t>statuses</a:t>
            </a:r>
            <a:r>
              <a:rPr lang="en-US" dirty="0" smtClean="0"/>
              <a:t> of files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b="1" dirty="0"/>
              <a:t>undo</a:t>
            </a:r>
            <a:r>
              <a:rPr lang="en-US" dirty="0"/>
              <a:t> </a:t>
            </a:r>
            <a:r>
              <a:rPr lang="en-US" dirty="0" smtClean="0"/>
              <a:t>from each status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Know “HEAD” </a:t>
            </a:r>
            <a:r>
              <a:rPr lang="en-US" b="1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</a:t>
            </a:r>
            <a:r>
              <a:rPr lang="en-US" dirty="0" smtClean="0"/>
              <a:t>enterprise team </a:t>
            </a:r>
            <a:r>
              <a:rPr lang="en-US" b="1" dirty="0" smtClean="0"/>
              <a:t>workflow</a:t>
            </a:r>
            <a:endParaRPr lang="en-US" b="1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Use </a:t>
            </a:r>
            <a:r>
              <a:rPr lang="en-US" b="1" dirty="0"/>
              <a:t>secure</a:t>
            </a:r>
            <a:r>
              <a:rPr lang="en-US" dirty="0"/>
              <a:t> </a:t>
            </a:r>
            <a:r>
              <a:rPr lang="en-US" dirty="0" smtClean="0"/>
              <a:t>communications and handle </a:t>
            </a:r>
            <a:r>
              <a:rPr lang="en-US" dirty="0"/>
              <a:t>secrets securely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Switch among </a:t>
            </a:r>
            <a:r>
              <a:rPr lang="en-US" b="1" dirty="0" smtClean="0"/>
              <a:t>multiple accounts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Create and use aliases (keyboard shortcuts)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Automated </a:t>
            </a:r>
            <a:r>
              <a:rPr lang="en-US" b="1" dirty="0"/>
              <a:t>scripts</a:t>
            </a:r>
            <a:r>
              <a:rPr lang="en-US" dirty="0"/>
              <a:t> (Bash &amp; PowerShell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i="1" u="sng" dirty="0" smtClean="0"/>
              <a:t>Additional days:</a:t>
            </a:r>
            <a:endParaRPr lang="en-US" i="1" u="sng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Team code reviews with automated code scanners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Hooks to continuous Integration &amp; Deployment (CI &amp; CD)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593725" y="45577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 smtClean="0">
                <a:latin typeface="Open Sans" charset="0"/>
              </a:rPr>
              <a:t>Atlassian SourceTree</a:t>
            </a:r>
            <a:endParaRPr lang="en-US" sz="900" dirty="0">
              <a:latin typeface="Open Sans" charset="0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skills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Code </a:t>
            </a:r>
            <a:r>
              <a:rPr lang="en-US" sz="2400" dirty="0" smtClean="0">
                <a:ea typeface="ＭＳ Ｐゴシック" charset="0"/>
              </a:rPr>
              <a:t>Markdown text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032740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locally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ssh:user@server:project.git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03493" y="1287800"/>
            <a:ext cx="282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http://server/project.git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4214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keygen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–t 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rsa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99643" y="649625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1921818" y="711538"/>
            <a:ext cx="377825" cy="920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0949" y="447658"/>
            <a:ext cx="1766066" cy="1271723"/>
          </a:xfrm>
          <a:prstGeom prst="bentConnector3">
            <a:avLst>
              <a:gd name="adj1" fmla="val 7276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5502" y="1759732"/>
            <a:ext cx="926586" cy="14201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id_rsa-</a:t>
            </a:r>
            <a:r>
              <a:rPr lang="en-US" sz="1600" b="1" dirty="0" smtClean="0">
                <a:latin typeface="Courier New"/>
                <a:cs typeface="Courier New"/>
              </a:rPr>
              <a:t>user1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783589" y="4118350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i="1" dirty="0" smtClean="0">
                <a:solidFill>
                  <a:srgbClr val="FF0000"/>
                </a:solidFill>
                <a:latin typeface="Open Sans" charset="0"/>
              </a:rPr>
              <a:t>private key</a:t>
            </a:r>
            <a:endParaRPr lang="en-US" i="1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0" name="Straight Arrow Connector 39"/>
          <p:cNvCxnSpPr>
            <a:stCxn id="36" idx="3"/>
          </p:cNvCxnSpPr>
          <p:nvPr/>
        </p:nvCxnSpPr>
        <p:spPr>
          <a:xfrm>
            <a:off x="2929764" y="4272338"/>
            <a:ext cx="616626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7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git@github.com:user1/</a:t>
            </a:r>
            <a:r>
              <a:rPr lang="en-US" sz="1200" dirty="0" err="1">
                <a:latin typeface="Courier New"/>
                <a:cs typeface="Courier New"/>
              </a:rPr>
              <a:t>project.git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40" y="343596"/>
            <a:ext cx="8026971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!gitk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-13672" y="1"/>
            <a:ext cx="9188144" cy="3827932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http://zeroturnaround.com/rebellabs/git-commands-and-best-practices-cheat-sheet/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www.wei-wang.com</a:t>
            </a:r>
            <a:r>
              <a:rPr lang="en-US" sz="900" dirty="0">
                <a:latin typeface="Open Sans" charset="0"/>
              </a:rPr>
              <a:t>/ExplainGitWithD3/#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2189" y="4777378"/>
            <a:ext cx="34215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zrusin.blogspot.com</a:t>
            </a:r>
            <a:r>
              <a:rPr lang="en-US" sz="1000" dirty="0">
                <a:latin typeface="Open Sans Light"/>
                <a:cs typeface="Open Sans Light"/>
              </a:rPr>
              <a:t>/2007/09/git-cheat-</a:t>
            </a:r>
            <a:r>
              <a:rPr lang="en-US" sz="1000" dirty="0" err="1">
                <a:latin typeface="Open Sans Light"/>
                <a:cs typeface="Open Sans Light"/>
              </a:rPr>
              <a:t>sheet.html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8347" y="4792419"/>
            <a:ext cx="3067555" cy="246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Open Sans Light"/>
                <a:cs typeface="Open Sans Light"/>
              </a:rPr>
              <a:t>http://byte.kde.org/~zrusin/git/git-cheat-sheet.svg</a:t>
            </a: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http://git-scm.com/book/en/v2/Git-Basics-Recording-Changes-to-the-Repository#Removing-Files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41500" y="3857281"/>
            <a:ext cx="3622514" cy="85399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823226" y="2891148"/>
            <a:ext cx="3522007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75626" y="2184775"/>
            <a:ext cx="5398052" cy="10555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183777" y="1"/>
            <a:ext cx="3280237" cy="6395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34149" y="1691175"/>
            <a:ext cx="0" cy="104976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24872" y="1718554"/>
            <a:ext cx="0" cy="107780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40939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79106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948731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317399" y="319419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9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Arrow Connector 141"/>
          <p:cNvCxnSpPr>
            <a:cxnSpLocks noChangeShapeType="1"/>
            <a:endCxn id="141" idx="1"/>
          </p:cNvCxnSpPr>
          <p:nvPr/>
        </p:nvCxnSpPr>
        <p:spPr bwMode="auto">
          <a:xfrm flipV="1">
            <a:off x="6113132" y="760747"/>
            <a:ext cx="176448" cy="22329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71556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–-hard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3605" y="1096091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-v</a:t>
            </a:r>
            <a:endParaRPr lang="en-US" dirty="0">
              <a:solidFill>
                <a:srgbClr val="FF66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</a:t>
            </a:r>
            <a:r>
              <a:rPr lang="en-US" u="sng" dirty="0">
                <a:solidFill>
                  <a:schemeClr val="accent2"/>
                </a:solidFill>
                <a:latin typeface="Open Sans"/>
              </a:rPr>
              <a:t>g</a:t>
            </a:r>
            <a:r>
              <a:rPr lang="en-US" dirty="0">
                <a:solidFill>
                  <a:schemeClr val="accent2"/>
                </a:solidFill>
                <a:latin typeface="Open Sans"/>
              </a:rPr>
              <a:t>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94915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3026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00988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52" y="6488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548D3D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548D3D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3195717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rm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8581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84495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299125" y="3195717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07752" y="1580392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touch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021473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ls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97251" y="147224"/>
            <a:ext cx="934622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7752" y="1394087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echo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835166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cd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04466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98581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4331013" y="2942305"/>
            <a:ext cx="1291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 -- file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3828959" y="1948969"/>
            <a:ext cx="1403292" cy="277922"/>
          </a:xfrm>
          <a:prstGeom prst="straightConnector1">
            <a:avLst/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56194" y="805779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232312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7277" y="2996591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rm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54653" y="2400431"/>
            <a:ext cx="1320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u="sng" dirty="0" smtClean="0">
                <a:solidFill>
                  <a:srgbClr val="FFFFFF"/>
                </a:solidFill>
                <a:latin typeface="Open Sans" charset="0"/>
              </a:rPr>
              <a:t>b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</a:rPr>
              <a:t>ranch -avv</a:t>
            </a:r>
            <a:endParaRPr lang="en-US" dirty="0">
              <a:solidFill>
                <a:srgbClr val="FFFFFF"/>
              </a:solidFill>
              <a:latin typeface="Open Sans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07752" y="1207780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3440093" y="2953241"/>
            <a:ext cx="1090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89580" y="625982"/>
            <a:ext cx="508457" cy="26953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gitk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  <p:bldP spid="138" grpId="0"/>
      <p:bldP spid="22" grpId="0"/>
      <p:bldP spid="139" grpId="0"/>
      <p:bldP spid="140" grpId="0"/>
      <p:bldP spid="1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89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in conflict. Yes if no conflict unmerged.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37223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510730"/>
            <a:ext cx="1050686" cy="307881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33672" y="214862"/>
            <a:ext cx="1659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553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692464"/>
            <a:ext cx="1050686" cy="126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54890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28182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–-squash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585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645294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783794"/>
            <a:ext cx="446420" cy="12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73569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 flipV="1">
            <a:off x="4990768" y="2818611"/>
            <a:ext cx="1050686" cy="5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693390"/>
            <a:ext cx="1050686" cy="288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9916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 flipV="1">
            <a:off x="4990768" y="3210969"/>
            <a:ext cx="1050686" cy="266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46356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602060"/>
            <a:ext cx="1050686" cy="1216551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462633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447245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18358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8090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917432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secret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82702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colour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36624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test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73156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2008762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190496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147262"/>
            <a:ext cx="463860" cy="133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56858"/>
            <a:ext cx="1050686" cy="2049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41454" y="110009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 "squashed"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edit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&amp;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unit test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hunks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review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10327" y="4734719"/>
            <a:ext cx="7337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600" dirty="0">
                <a:latin typeface="Open Sans Light"/>
                <a:cs typeface="Open Sans Light"/>
              </a:rPr>
              <a:t>http://reinh.com/blog/2009/03/02/a-git-workflow-for-agile-teams.html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797644" y="1814753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32156" y="520802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(remote)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802601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</a:t>
            </a:r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31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477974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Learning techniques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Meticulously </a:t>
            </a:r>
            <a:r>
              <a:rPr lang="en-US" sz="2400" b="1" dirty="0" smtClean="0">
                <a:ea typeface="ＭＳ Ｐゴシック" charset="0"/>
              </a:rPr>
              <a:t>sequenced</a:t>
            </a:r>
            <a:r>
              <a:rPr lang="en-US" sz="2400" dirty="0" smtClean="0">
                <a:ea typeface="ＭＳ Ｐゴシック" charset="0"/>
              </a:rPr>
              <a:t> deep learning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</a:t>
            </a:r>
            <a:r>
              <a:rPr lang="en-US" sz="2400" b="1" dirty="0" smtClean="0">
                <a:ea typeface="ＭＳ Ｐゴシック" charset="0"/>
              </a:rPr>
              <a:t>diagrams</a:t>
            </a:r>
            <a:r>
              <a:rPr lang="en-US" sz="2400" dirty="0" smtClean="0">
                <a:ea typeface="ＭＳ Ｐゴシック" charset="0"/>
              </a:rPr>
              <a:t> in PowerPoint </a:t>
            </a:r>
            <a:br>
              <a:rPr lang="en-US" sz="2400" dirty="0" smtClean="0">
                <a:ea typeface="ＭＳ Ｐゴシック" charset="0"/>
              </a:rPr>
            </a:br>
            <a:r>
              <a:rPr lang="en-US" sz="2400" dirty="0" smtClean="0">
                <a:ea typeface="ＭＳ Ｐゴシック" charset="0"/>
              </a:rPr>
              <a:t>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Narrated </a:t>
            </a:r>
            <a:r>
              <a:rPr lang="en-US" sz="2400" b="1" dirty="0" smtClean="0">
                <a:ea typeface="ＭＳ Ｐゴシック" charset="0"/>
              </a:rPr>
              <a:t>videos</a:t>
            </a:r>
            <a:r>
              <a:rPr lang="en-US" sz="2400" dirty="0" smtClean="0">
                <a:ea typeface="ＭＳ Ｐゴシック" charset="0"/>
              </a:rPr>
              <a:t> reveal animations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Runnable </a:t>
            </a:r>
            <a:r>
              <a:rPr lang="en-US" sz="2400" b="1" dirty="0" smtClean="0">
                <a:ea typeface="ＭＳ Ｐゴシック" charset="0"/>
              </a:rPr>
              <a:t>scripts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b="1" dirty="0" smtClean="0">
                <a:ea typeface="ＭＳ Ｐゴシック" charset="0"/>
              </a:rPr>
              <a:t>hands-on</a:t>
            </a:r>
            <a:r>
              <a:rPr lang="en-US" sz="2400" dirty="0" smtClean="0">
                <a:ea typeface="ＭＳ Ｐゴシック" charset="0"/>
              </a:rPr>
              <a:t>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 to statistics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count lines 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889447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05670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upper or lower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9" grpId="0"/>
      <p:bldP spid="40" grpId="0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stackoverflow.com</a:t>
            </a:r>
            <a:r>
              <a:rPr lang="en-US" sz="900" dirty="0">
                <a:latin typeface="Open Sans" charset="0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</a:rPr>
              <a:t>ack</a:t>
            </a:r>
            <a:r>
              <a:rPr lang="en-US" sz="900" dirty="0">
                <a:latin typeface="Open Sans" charset="0"/>
              </a:rPr>
              <a:t>-output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–n"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–-cached -i "Money"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</a:t>
            </a:r>
            <a:r>
              <a:rPr lang="en-US" sz="1600" dirty="0" smtClean="0">
                <a:latin typeface="Open Sans Light"/>
                <a:cs typeface="Open Sans Light"/>
              </a:rPr>
              <a:t>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(also)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2473876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5940" y="2413461"/>
            <a:ext cx="3110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211304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258" y="1360936"/>
            <a:ext cx="1262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2258900" y="2156847"/>
            <a:ext cx="473870" cy="234778"/>
          </a:xfrm>
          <a:prstGeom prst="bentConnector3">
            <a:avLst>
              <a:gd name="adj1" fmla="val 1001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2302596" y="3471615"/>
            <a:ext cx="465934" cy="301526"/>
          </a:xfrm>
          <a:prstGeom prst="bentConnector3">
            <a:avLst>
              <a:gd name="adj1" fmla="val 97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474274" y="2303831"/>
            <a:ext cx="58770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16" grpId="0"/>
      <p:bldP spid="18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alias.gv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</a:t>
            </a:r>
            <a:r>
              <a:rPr lang="en-US" sz="1600" dirty="0" smtClean="0">
                <a:latin typeface="Courier New"/>
                <a:cs typeface="Courier New"/>
              </a:rPr>
              <a:t>–C 3 -A 3 –B 3 -W"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2614" y="109445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lines with -- divider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22614" y="1491954"/>
            <a:ext cx="447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trailing lines with -- divider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9112" y="1095450"/>
            <a:ext cx="864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-B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9112" y="1480979"/>
            <a:ext cx="70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-A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69888" y="1078203"/>
            <a:ext cx="2711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--before-context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69888" y="1490476"/>
            <a:ext cx="2711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--after-context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22614" y="1886015"/>
            <a:ext cx="466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&amp; trailing lines with --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9112" y="1875040"/>
            <a:ext cx="799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9888" y="1884537"/>
            <a:ext cx="217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err="1" smtClean="0">
                <a:latin typeface="Courier New"/>
                <a:cs typeface="Courier New"/>
              </a:rPr>
              <a:t>gv</a:t>
            </a:r>
            <a:r>
              <a:rPr lang="en-US" sz="1800" b="1" dirty="0" smtClean="0">
                <a:latin typeface="Courier New"/>
                <a:cs typeface="Courier New"/>
              </a:rPr>
              <a:t>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122614" y="376135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item found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9112" y="375037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9888" y="375987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105682" y="334931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preceding line (like git diff)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2180" y="333833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-P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52956" y="334783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--show-function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2" name="Octagon 31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278449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5" grpId="0"/>
      <p:bldP spid="22" grpId="0"/>
      <p:bldP spid="24" grpId="0"/>
      <p:bldP spid="25" grpId="0"/>
      <p:bldP spid="26" grpId="0"/>
      <p:bldP spid="27" grpId="0"/>
      <p:bldP spid="30" grpId="0"/>
      <p:bldP spid="34" grpId="0"/>
      <p:bldP spid="35" grpId="0"/>
      <p:bldP spid="36" grpId="0"/>
      <p:bldP spid="23" grpId="0"/>
      <p:bldP spid="28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–- "</a:t>
            </a:r>
            <a:r>
              <a:rPr lang="en-US" sz="1800" b="1" dirty="0" err="1" smtClean="0">
                <a:latin typeface="Courier New"/>
                <a:cs typeface="Courier New"/>
              </a:rPr>
              <a:t>colo?r</a:t>
            </a:r>
            <a:r>
              <a:rPr lang="en-US" sz="1800" b="1" dirty="0" smtClean="0">
                <a:latin typeface="Courier New"/>
                <a:cs typeface="Courier New"/>
              </a:rPr>
              <a:t>"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07918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ourier New"/>
                <a:cs typeface="Courier New"/>
              </a:rPr>
              <a:t>git &lt;command&gt; [&lt;revision&gt;...] -- [&lt;file&gt;...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52101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902317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283624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3046238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427545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5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891342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27264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3035263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416570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796877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-e money -–or foo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28056" y="1237344"/>
            <a:ext cx="6784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PROTIP: Quotes are needed only if spaces are in search term.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079" y="854203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money</a:t>
            </a:r>
          </a:p>
        </p:txBody>
      </p:sp>
      <p:sp>
        <p:nvSpPr>
          <p:cNvPr id="6" name="Octagon 5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limits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limiters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-i "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foo"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'*.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'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93243" y="3573073"/>
            <a:ext cx="363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-l | -L | 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--name-only |</a:t>
            </a:r>
          </a:p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--files-with-matches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94971" y="3586639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list files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  <p:bldP spid="26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–l foo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146743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148099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Java tools popularity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487137" y="3191638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ignore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ls-files –-others –ignored –exclude-standard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being ignored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809" y="17354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gitk -–all `git reflog | cut –c1-7`&amp;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510673" y="944891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472323" y="1289152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23310" y="1290386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4562" y="1789215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670908" y="1284519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92127" y="844010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448722" y="685593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594560" y="509689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42965" y="722414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655570" y="916015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0913" y="1793977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90925" y="2071789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395775" y="1535214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59288" y="1390752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1683" y="3167163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7083" y="2732416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32685" y="1390752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19053" y="1390752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14353" y="3534707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08594" y="3507923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86394" y="3806373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86425" y="3617033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78595" y="3754539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506818" y="2566431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002200" y="1535215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835494" y="794754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258564" y="1139242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194635" y="1678089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295415" y="3845704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190988" y="1091150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390985" y="2220221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264120" y="2803853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010120" y="2803853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66716" y="2552913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7936164" y="2840250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084360" y="1793977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723110" y="2076552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414914" y="842840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715967" y="1130178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518120" y="2947522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765140" y="541924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546387" y="574777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470622" y="576364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193104" y="3441800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823677" y="3644591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861379" y="2672193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91869" y="3170952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780606" y="1536368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078137" y="933552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2916475" y="1678089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109886" y="2951541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4866906" y="1761414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307842" y="893926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34979" y="1741512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715967" y="2027262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076089" y="2134532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357871" y="2418695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146921" y="1131347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374189" y="1490687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897300" y="2721077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13188" y="2787752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8792" y="2976291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366716" y="685594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172098" y="619059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305023" y="829261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051737" y="1053241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2791063" y="2217840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454936" y="760997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598007" y="956231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1861482" y="829261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86649" y="3895925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283365" y="1298045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856784" y="1068472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391" y="1218726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317123" y="987679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359263" y="3075089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142307" y="1064670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190988" y="2646464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346531" y="3871524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055719" y="3270802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086929" y="685593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374841" y="3270802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44404" y="3760615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023310" y="3270802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461982" y="3425779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229446" y="3929944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554622" y="3531884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983623" y="1787843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43063" y="2065146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676" y="2365451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556587" y="1546621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106533" y="2365451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753522" y="4154905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43577" y="2768664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023310" y="2632100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742965" y="442150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441" y="371425"/>
            <a:ext cx="432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</a:t>
            </a:r>
            <a:r>
              <a:rPr lang="en-US" dirty="0" err="1">
                <a:latin typeface="Open Sans Light"/>
                <a:cs typeface="Open Sans Light"/>
              </a:rPr>
              <a:t>groups.google.com</a:t>
            </a:r>
            <a:r>
              <a:rPr lang="en-US" dirty="0">
                <a:latin typeface="Open Sans Light"/>
                <a:cs typeface="Open Sans Light"/>
              </a:rPr>
              <a:t>/forum/#!forum/git-users</a:t>
            </a:r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47697" y="3484093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creative?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GitHub </a:t>
            </a:r>
            <a:r>
              <a:rPr lang="en-US" dirty="0">
                <a:ea typeface="ＭＳ Ｐゴシック" charset="0"/>
              </a:rPr>
              <a:t>File </a:t>
            </a:r>
            <a:r>
              <a:rPr lang="en-US" dirty="0" smtClean="0">
                <a:ea typeface="ＭＳ Ｐゴシック" charset="0"/>
              </a:rPr>
              <a:t>Handling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 A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54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push/pull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3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43415</TotalTime>
  <Words>6064</Words>
  <Application>Microsoft Macintosh PowerPoint</Application>
  <PresentationFormat>On-screen Show (16:9)</PresentationFormat>
  <Paragraphs>1050</Paragraphs>
  <Slides>56</Slides>
  <Notes>45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Quiz A </vt:lpstr>
      <vt:lpstr>Why Git &amp; GitHub</vt:lpstr>
      <vt:lpstr>Git Mastery means you ...</vt:lpstr>
      <vt:lpstr>CLI vs. GUI</vt:lpstr>
      <vt:lpstr>Commit individual hunk</vt:lpstr>
      <vt:lpstr>Basic skills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.gitconfig</vt:lpstr>
      <vt:lpstr>Aliases in .gitconfig</vt:lpstr>
      <vt:lpstr>PowerPoint Presentation</vt:lpstr>
      <vt:lpstr>Basic action verbs</vt:lpstr>
      <vt:lpstr>Visualizing Git with D3</vt:lpstr>
      <vt:lpstr>Zink Rusin’s cheat sheet</vt:lpstr>
      <vt:lpstr>PowerPoint Presentation</vt:lpstr>
      <vt:lpstr>TextMate Git menu</vt:lpstr>
      <vt:lpstr>Status</vt:lpstr>
      <vt:lpstr>Basic workflows</vt:lpstr>
      <vt:lpstr>Git battle map</vt:lpstr>
      <vt:lpstr>Git command map</vt:lpstr>
      <vt:lpstr>QUIZ: Commit or not?</vt:lpstr>
      <vt:lpstr>HEAD coding</vt:lpstr>
      <vt:lpstr>Agile activities</vt:lpstr>
      <vt:lpstr>Git Flow workflow (2010)</vt:lpstr>
      <vt:lpstr>Feature branch</vt:lpstr>
      <vt:lpstr>Git Diff</vt:lpstr>
      <vt:lpstr>Git log</vt:lpstr>
      <vt:lpstr>Git grep options</vt:lpstr>
      <vt:lpstr>Grep output count</vt:lpstr>
      <vt:lpstr>Grep output lines</vt:lpstr>
      <vt:lpstr>Grep target</vt:lpstr>
      <vt:lpstr>Grep output in context</vt:lpstr>
      <vt:lpstr>Grep output lines</vt:lpstr>
      <vt:lpstr>Grep regular expressions</vt:lpstr>
      <vt:lpstr>Grep</vt:lpstr>
      <vt:lpstr>Grep limits</vt:lpstr>
      <vt:lpstr>Grep match text</vt:lpstr>
      <vt:lpstr>Grep target format</vt:lpstr>
      <vt:lpstr>Clean Working Tree</vt:lpstr>
      <vt:lpstr>Git ignore</vt:lpstr>
      <vt:lpstr>Internals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1379</cp:revision>
  <cp:lastPrinted>2016-09-09T16:57:34Z</cp:lastPrinted>
  <dcterms:created xsi:type="dcterms:W3CDTF">2016-03-09T21:14:16Z</dcterms:created>
  <dcterms:modified xsi:type="dcterms:W3CDTF">2016-09-28T00:10:17Z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